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M Sans Medium"/>
      <p:regular r:id="rId17"/>
    </p:embeddedFont>
    <p:embeddedFont>
      <p:font typeface="DM Sans Medium"/>
      <p:regular r:id="rId18"/>
    </p:embeddedFont>
    <p:embeddedFont>
      <p:font typeface="DM Sans Medium"/>
      <p:regular r:id="rId19"/>
    </p:embeddedFont>
    <p:embeddedFont>
      <p:font typeface="DM Sans Medium"/>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35580"/>
            <a:ext cx="7429619"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Mastering SQL for Data Analysis</a:t>
            </a:r>
            <a:endParaRPr lang="en-US" sz="3900" dirty="0"/>
          </a:p>
        </p:txBody>
      </p:sp>
      <p:sp>
        <p:nvSpPr>
          <p:cNvPr id="4" name="Text 1"/>
          <p:cNvSpPr/>
          <p:nvPr/>
        </p:nvSpPr>
        <p:spPr>
          <a:xfrm>
            <a:off x="6280190" y="3653314"/>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This presentation will guide you through 20 essential SQL queries, crucial for aspiring data analysts to practice and master. We'll cover everything from basic data retrieval to advanced analytical techniques, preparing you for real-world scenarios and interviews.</a:t>
            </a:r>
            <a:endParaRPr lang="en-US" sz="1550" dirty="0"/>
          </a:p>
        </p:txBody>
      </p:sp>
      <p:sp>
        <p:nvSpPr>
          <p:cNvPr id="5" name="Shape 2"/>
          <p:cNvSpPr/>
          <p:nvPr/>
        </p:nvSpPr>
        <p:spPr>
          <a:xfrm>
            <a:off x="6280190" y="5161598"/>
            <a:ext cx="317540" cy="317540"/>
          </a:xfrm>
          <a:prstGeom prst="roundRect">
            <a:avLst>
              <a:gd name="adj" fmla="val 28793492"/>
            </a:avLst>
          </a:prstGeom>
          <a:noFill/>
          <a:ln w="7620">
            <a:solidFill>
              <a:srgbClr val="38383C"/>
            </a:solidFill>
            <a:prstDash val="solid"/>
          </a:ln>
        </p:spPr>
      </p:sp>
      <p:pic>
        <p:nvPicPr>
          <p:cNvPr id="6" name="Image 1" descr="preencoded.png">    </p:cNvPr>
          <p:cNvPicPr>
            <a:picLocks noChangeAspect="1"/>
          </p:cNvPicPr>
          <p:nvPr/>
        </p:nvPicPr>
        <p:blipFill>
          <a:blip r:embed="rId2"/>
          <a:stretch>
            <a:fillRect/>
          </a:stretch>
        </p:blipFill>
        <p:spPr>
          <a:xfrm>
            <a:off x="6287810" y="5169218"/>
            <a:ext cx="302300" cy="302300"/>
          </a:xfrm>
          <a:prstGeom prst="rect">
            <a:avLst/>
          </a:prstGeom>
        </p:spPr>
      </p:pic>
      <p:sp>
        <p:nvSpPr>
          <p:cNvPr id="7" name="Text 3"/>
          <p:cNvSpPr/>
          <p:nvPr/>
        </p:nvSpPr>
        <p:spPr>
          <a:xfrm>
            <a:off x="6696908" y="5146715"/>
            <a:ext cx="1818442" cy="347305"/>
          </a:xfrm>
          <a:prstGeom prst="rect">
            <a:avLst/>
          </a:prstGeom>
          <a:noFill/>
          <a:ln/>
        </p:spPr>
        <p:txBody>
          <a:bodyPr wrap="none" lIns="0" tIns="0" rIns="0" bIns="0" rtlCol="0" anchor="t"/>
          <a:lstStyle/>
          <a:p>
            <a:pPr algn="l" indent="0" marL="0">
              <a:lnSpc>
                <a:spcPts val="2700"/>
              </a:lnSpc>
              <a:buNone/>
            </a:pPr>
            <a:r>
              <a:rPr lang="en-US" sz="1950" b="1" dirty="0">
                <a:solidFill>
                  <a:srgbClr val="D6D9D7"/>
                </a:solidFill>
                <a:latin typeface="Inter Bold" pitchFamily="34" charset="0"/>
                <a:ea typeface="Inter Bold" pitchFamily="34" charset="-122"/>
                <a:cs typeface="Inter Bold" pitchFamily="34" charset="-120"/>
              </a:rPr>
              <a:t>by Divya Sonar</a:t>
            </a:r>
            <a:endParaRPr lang="en-US" sz="19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565547"/>
            <a:ext cx="11704320"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Advanced Techniques: Strings, Math &amp; Subqueries</a:t>
            </a:r>
            <a:endParaRPr lang="en-US" sz="3900" dirty="0"/>
          </a:p>
        </p:txBody>
      </p:sp>
      <p:sp>
        <p:nvSpPr>
          <p:cNvPr id="3" name="Shape 1"/>
          <p:cNvSpPr/>
          <p:nvPr/>
        </p:nvSpPr>
        <p:spPr>
          <a:xfrm>
            <a:off x="793790" y="1582460"/>
            <a:ext cx="446484" cy="446484"/>
          </a:xfrm>
          <a:prstGeom prst="roundRect">
            <a:avLst>
              <a:gd name="adj" fmla="val 6668"/>
            </a:avLst>
          </a:prstGeom>
          <a:solidFill>
            <a:srgbClr val="4C5052"/>
          </a:solidFill>
          <a:ln/>
        </p:spPr>
      </p:sp>
      <p:sp>
        <p:nvSpPr>
          <p:cNvPr id="4" name="Text 2"/>
          <p:cNvSpPr/>
          <p:nvPr/>
        </p:nvSpPr>
        <p:spPr>
          <a:xfrm>
            <a:off x="1438632" y="1650683"/>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Balance Mismatch</a:t>
            </a:r>
            <a:endParaRPr lang="en-US" sz="1950" dirty="0"/>
          </a:p>
        </p:txBody>
      </p:sp>
      <p:sp>
        <p:nvSpPr>
          <p:cNvPr id="5" name="Shape 3"/>
          <p:cNvSpPr/>
          <p:nvPr/>
        </p:nvSpPr>
        <p:spPr>
          <a:xfrm>
            <a:off x="1438632" y="2184083"/>
            <a:ext cx="3537347" cy="1567815"/>
          </a:xfrm>
          <a:prstGeom prst="roundRect">
            <a:avLst>
              <a:gd name="adj" fmla="val 1899"/>
            </a:avLst>
          </a:prstGeom>
          <a:solidFill>
            <a:srgbClr val="110745"/>
          </a:solidFill>
          <a:ln/>
        </p:spPr>
      </p:sp>
      <p:sp>
        <p:nvSpPr>
          <p:cNvPr id="6" name="Shape 4"/>
          <p:cNvSpPr/>
          <p:nvPr/>
        </p:nvSpPr>
        <p:spPr>
          <a:xfrm>
            <a:off x="1428750" y="2184083"/>
            <a:ext cx="3557111" cy="1567815"/>
          </a:xfrm>
          <a:prstGeom prst="roundRect">
            <a:avLst>
              <a:gd name="adj" fmla="val 1899"/>
            </a:avLst>
          </a:prstGeom>
          <a:solidFill>
            <a:srgbClr val="110745"/>
          </a:solidFill>
          <a:ln/>
        </p:spPr>
      </p:sp>
      <p:sp>
        <p:nvSpPr>
          <p:cNvPr id="7" name="Text 5"/>
          <p:cNvSpPr/>
          <p:nvPr/>
        </p:nvSpPr>
        <p:spPr>
          <a:xfrm>
            <a:off x="1627108" y="2332911"/>
            <a:ext cx="3160395" cy="127015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FROM transactions_log WHERE ROUND(oldbalanceOrg - amount, 2) != ROUND(newbalanceOrig, 2);</a:t>
            </a:r>
            <a:endParaRPr lang="en-US" sz="1550" dirty="0"/>
          </a:p>
        </p:txBody>
      </p:sp>
      <p:sp>
        <p:nvSpPr>
          <p:cNvPr id="8" name="Text 6"/>
          <p:cNvSpPr/>
          <p:nvPr/>
        </p:nvSpPr>
        <p:spPr>
          <a:xfrm>
            <a:off x="1438632" y="3975140"/>
            <a:ext cx="3537347"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Detect discrepancies in balance calculations, vital for data accuracy and fraud detection.</a:t>
            </a:r>
            <a:endParaRPr lang="en-US" sz="1550" dirty="0"/>
          </a:p>
        </p:txBody>
      </p:sp>
      <p:sp>
        <p:nvSpPr>
          <p:cNvPr id="9" name="Shape 7"/>
          <p:cNvSpPr/>
          <p:nvPr/>
        </p:nvSpPr>
        <p:spPr>
          <a:xfrm>
            <a:off x="5223986" y="1582460"/>
            <a:ext cx="446484" cy="446484"/>
          </a:xfrm>
          <a:prstGeom prst="roundRect">
            <a:avLst>
              <a:gd name="adj" fmla="val 6668"/>
            </a:avLst>
          </a:prstGeom>
          <a:solidFill>
            <a:srgbClr val="4C5052"/>
          </a:solidFill>
          <a:ln/>
        </p:spPr>
      </p:sp>
      <p:sp>
        <p:nvSpPr>
          <p:cNvPr id="10" name="Text 8"/>
          <p:cNvSpPr/>
          <p:nvPr/>
        </p:nvSpPr>
        <p:spPr>
          <a:xfrm>
            <a:off x="5868829" y="1650683"/>
            <a:ext cx="2670810" cy="310158"/>
          </a:xfrm>
          <a:prstGeom prst="rect">
            <a:avLst/>
          </a:prstGeom>
          <a:noFill/>
          <a:ln/>
        </p:spPr>
        <p:txBody>
          <a:bodyPr wrap="non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First 5 Chars of Sender</a:t>
            </a:r>
            <a:endParaRPr lang="en-US" sz="1950" dirty="0"/>
          </a:p>
        </p:txBody>
      </p:sp>
      <p:sp>
        <p:nvSpPr>
          <p:cNvPr id="11" name="Shape 9"/>
          <p:cNvSpPr/>
          <p:nvPr/>
        </p:nvSpPr>
        <p:spPr>
          <a:xfrm>
            <a:off x="5868829" y="2184083"/>
            <a:ext cx="3537466" cy="1250275"/>
          </a:xfrm>
          <a:prstGeom prst="roundRect">
            <a:avLst>
              <a:gd name="adj" fmla="val 2381"/>
            </a:avLst>
          </a:prstGeom>
          <a:solidFill>
            <a:srgbClr val="110745"/>
          </a:solidFill>
          <a:ln/>
        </p:spPr>
      </p:sp>
      <p:sp>
        <p:nvSpPr>
          <p:cNvPr id="12" name="Shape 10"/>
          <p:cNvSpPr/>
          <p:nvPr/>
        </p:nvSpPr>
        <p:spPr>
          <a:xfrm>
            <a:off x="5858947" y="2184083"/>
            <a:ext cx="3557230" cy="1250275"/>
          </a:xfrm>
          <a:prstGeom prst="roundRect">
            <a:avLst>
              <a:gd name="adj" fmla="val 2381"/>
            </a:avLst>
          </a:prstGeom>
          <a:solidFill>
            <a:srgbClr val="110745"/>
          </a:solidFill>
          <a:ln/>
        </p:spPr>
      </p:sp>
      <p:sp>
        <p:nvSpPr>
          <p:cNvPr id="13" name="Text 11"/>
          <p:cNvSpPr/>
          <p:nvPr/>
        </p:nvSpPr>
        <p:spPr>
          <a:xfrm>
            <a:off x="6057305" y="2332911"/>
            <a:ext cx="3160514"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DISTINCT nameOrig, LEFT(nameOrig, 5) AS short_name FROM transactions_log;</a:t>
            </a:r>
            <a:endParaRPr lang="en-US" sz="1550" dirty="0"/>
          </a:p>
        </p:txBody>
      </p:sp>
      <p:sp>
        <p:nvSpPr>
          <p:cNvPr id="14" name="Text 12"/>
          <p:cNvSpPr/>
          <p:nvPr/>
        </p:nvSpPr>
        <p:spPr>
          <a:xfrm>
            <a:off x="5868829" y="3657600"/>
            <a:ext cx="3537466"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Extract partial string data, useful for anonymization or creating short identifiers.</a:t>
            </a:r>
            <a:endParaRPr lang="en-US" sz="1550" dirty="0"/>
          </a:p>
        </p:txBody>
      </p:sp>
      <p:sp>
        <p:nvSpPr>
          <p:cNvPr id="15" name="Shape 13"/>
          <p:cNvSpPr/>
          <p:nvPr/>
        </p:nvSpPr>
        <p:spPr>
          <a:xfrm>
            <a:off x="9654302" y="1582460"/>
            <a:ext cx="446484" cy="446484"/>
          </a:xfrm>
          <a:prstGeom prst="roundRect">
            <a:avLst>
              <a:gd name="adj" fmla="val 6668"/>
            </a:avLst>
          </a:prstGeom>
          <a:solidFill>
            <a:srgbClr val="4C5052"/>
          </a:solidFill>
          <a:ln/>
        </p:spPr>
      </p:sp>
      <p:sp>
        <p:nvSpPr>
          <p:cNvPr id="16" name="Text 14"/>
          <p:cNvSpPr/>
          <p:nvPr/>
        </p:nvSpPr>
        <p:spPr>
          <a:xfrm>
            <a:off x="10299144" y="1650683"/>
            <a:ext cx="3537466" cy="620316"/>
          </a:xfrm>
          <a:prstGeom prst="rect">
            <a:avLst/>
          </a:prstGeom>
          <a:noFill/>
          <a:ln/>
        </p:spPr>
        <p:txBody>
          <a:bodyPr wrap="squar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Top User &amp; CASE Categorization</a:t>
            </a:r>
            <a:endParaRPr lang="en-US" sz="1950" dirty="0"/>
          </a:p>
        </p:txBody>
      </p:sp>
      <p:sp>
        <p:nvSpPr>
          <p:cNvPr id="17" name="Shape 15"/>
          <p:cNvSpPr/>
          <p:nvPr/>
        </p:nvSpPr>
        <p:spPr>
          <a:xfrm>
            <a:off x="10299144" y="2494240"/>
            <a:ext cx="3537466" cy="1567815"/>
          </a:xfrm>
          <a:prstGeom prst="roundRect">
            <a:avLst>
              <a:gd name="adj" fmla="val 1899"/>
            </a:avLst>
          </a:prstGeom>
          <a:solidFill>
            <a:srgbClr val="110745"/>
          </a:solidFill>
          <a:ln/>
        </p:spPr>
      </p:sp>
      <p:sp>
        <p:nvSpPr>
          <p:cNvPr id="18" name="Shape 16"/>
          <p:cNvSpPr/>
          <p:nvPr/>
        </p:nvSpPr>
        <p:spPr>
          <a:xfrm>
            <a:off x="10289262" y="2494240"/>
            <a:ext cx="3557230" cy="1567815"/>
          </a:xfrm>
          <a:prstGeom prst="roundRect">
            <a:avLst>
              <a:gd name="adj" fmla="val 1899"/>
            </a:avLst>
          </a:prstGeom>
          <a:solidFill>
            <a:srgbClr val="110745"/>
          </a:solidFill>
          <a:ln/>
        </p:spPr>
      </p:sp>
      <p:sp>
        <p:nvSpPr>
          <p:cNvPr id="19" name="Text 17"/>
          <p:cNvSpPr/>
          <p:nvPr/>
        </p:nvSpPr>
        <p:spPr>
          <a:xfrm>
            <a:off x="10487620" y="2643068"/>
            <a:ext cx="3160514" cy="127015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nameOrig, SUM(amount) AS total FROM transactions_log GROUP BY nameOrig ORDER BY total DESC LIMIT 1;</a:t>
            </a:r>
            <a:endParaRPr lang="en-US" sz="1550" dirty="0"/>
          </a:p>
        </p:txBody>
      </p:sp>
      <p:sp>
        <p:nvSpPr>
          <p:cNvPr id="20" name="Shape 18"/>
          <p:cNvSpPr/>
          <p:nvPr/>
        </p:nvSpPr>
        <p:spPr>
          <a:xfrm>
            <a:off x="10299144" y="4285298"/>
            <a:ext cx="3537466" cy="2202894"/>
          </a:xfrm>
          <a:prstGeom prst="roundRect">
            <a:avLst>
              <a:gd name="adj" fmla="val 1351"/>
            </a:avLst>
          </a:prstGeom>
          <a:solidFill>
            <a:srgbClr val="110745"/>
          </a:solidFill>
          <a:ln/>
        </p:spPr>
      </p:sp>
      <p:sp>
        <p:nvSpPr>
          <p:cNvPr id="21" name="Shape 19"/>
          <p:cNvSpPr/>
          <p:nvPr/>
        </p:nvSpPr>
        <p:spPr>
          <a:xfrm>
            <a:off x="10289262" y="4285298"/>
            <a:ext cx="3557230" cy="2202894"/>
          </a:xfrm>
          <a:prstGeom prst="roundRect">
            <a:avLst>
              <a:gd name="adj" fmla="val 1351"/>
            </a:avLst>
          </a:prstGeom>
          <a:solidFill>
            <a:srgbClr val="110745"/>
          </a:solidFill>
          <a:ln/>
        </p:spPr>
      </p:sp>
      <p:sp>
        <p:nvSpPr>
          <p:cNvPr id="22" name="Text 20"/>
          <p:cNvSpPr/>
          <p:nvPr/>
        </p:nvSpPr>
        <p:spPr>
          <a:xfrm>
            <a:off x="10487620" y="4434126"/>
            <a:ext cx="3160514" cy="1905238"/>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CASE WHEN amount &gt; 1000000 THEN 'High' WHEN amount BETWEEN 100000 AND 1000000 THEN 'Medium' ELSE 'Low' END AS category FROM transactions_log;</a:t>
            </a:r>
            <a:endParaRPr lang="en-US" sz="1550" dirty="0"/>
          </a:p>
        </p:txBody>
      </p:sp>
      <p:sp>
        <p:nvSpPr>
          <p:cNvPr id="23" name="Text 21"/>
          <p:cNvSpPr/>
          <p:nvPr/>
        </p:nvSpPr>
        <p:spPr>
          <a:xfrm>
            <a:off x="10299144" y="6711434"/>
            <a:ext cx="3537466"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Identify the highest-value user and categorize transactions based on amount, providing deeper insights.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4007048"/>
            <a:ext cx="6144220"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Why SQL Practice Matters</a:t>
            </a:r>
            <a:endParaRPr lang="en-US" sz="3900" dirty="0"/>
          </a:p>
        </p:txBody>
      </p:sp>
      <p:sp>
        <p:nvSpPr>
          <p:cNvPr id="4" name="Shape 1"/>
          <p:cNvSpPr/>
          <p:nvPr/>
        </p:nvSpPr>
        <p:spPr>
          <a:xfrm>
            <a:off x="793790" y="4924782"/>
            <a:ext cx="4215289" cy="1778556"/>
          </a:xfrm>
          <a:prstGeom prst="roundRect">
            <a:avLst>
              <a:gd name="adj" fmla="val 1674"/>
            </a:avLst>
          </a:prstGeom>
          <a:solidFill>
            <a:srgbClr val="4C5052"/>
          </a:solidFill>
          <a:ln/>
        </p:spPr>
      </p:sp>
      <p:sp>
        <p:nvSpPr>
          <p:cNvPr id="5" name="Text 2"/>
          <p:cNvSpPr/>
          <p:nvPr/>
        </p:nvSpPr>
        <p:spPr>
          <a:xfrm>
            <a:off x="992148" y="512314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SQL is the Backbone</a:t>
            </a:r>
            <a:endParaRPr lang="en-US" sz="1950" dirty="0"/>
          </a:p>
        </p:txBody>
      </p:sp>
      <p:sp>
        <p:nvSpPr>
          <p:cNvPr id="6" name="Text 3"/>
          <p:cNvSpPr/>
          <p:nvPr/>
        </p:nvSpPr>
        <p:spPr>
          <a:xfrm>
            <a:off x="992148" y="5552361"/>
            <a:ext cx="3818573"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SQL is fundamental to all data-related work, serving as the primary language for interacting with databases.</a:t>
            </a:r>
            <a:endParaRPr lang="en-US" sz="1550" dirty="0"/>
          </a:p>
        </p:txBody>
      </p:sp>
      <p:sp>
        <p:nvSpPr>
          <p:cNvPr id="7" name="Shape 4"/>
          <p:cNvSpPr/>
          <p:nvPr/>
        </p:nvSpPr>
        <p:spPr>
          <a:xfrm>
            <a:off x="5207437" y="4924782"/>
            <a:ext cx="4215408" cy="1778556"/>
          </a:xfrm>
          <a:prstGeom prst="roundRect">
            <a:avLst>
              <a:gd name="adj" fmla="val 1674"/>
            </a:avLst>
          </a:prstGeom>
          <a:solidFill>
            <a:srgbClr val="4C5052"/>
          </a:solidFill>
          <a:ln/>
        </p:spPr>
      </p:sp>
      <p:sp>
        <p:nvSpPr>
          <p:cNvPr id="8" name="Text 5"/>
          <p:cNvSpPr/>
          <p:nvPr/>
        </p:nvSpPr>
        <p:spPr>
          <a:xfrm>
            <a:off x="5405795" y="5123140"/>
            <a:ext cx="2515076" cy="310158"/>
          </a:xfrm>
          <a:prstGeom prst="rect">
            <a:avLst/>
          </a:prstGeom>
          <a:noFill/>
          <a:ln/>
        </p:spPr>
        <p:txBody>
          <a:bodyPr wrap="non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Real-World Scenarios</a:t>
            </a:r>
            <a:endParaRPr lang="en-US" sz="1950" dirty="0"/>
          </a:p>
        </p:txBody>
      </p:sp>
      <p:sp>
        <p:nvSpPr>
          <p:cNvPr id="9" name="Text 6"/>
          <p:cNvSpPr/>
          <p:nvPr/>
        </p:nvSpPr>
        <p:spPr>
          <a:xfrm>
            <a:off x="5405795" y="5552361"/>
            <a:ext cx="3818692"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Advanced logic is often required to solve complex problems encountered in real data analysis tasks.</a:t>
            </a:r>
            <a:endParaRPr lang="en-US" sz="1550" dirty="0"/>
          </a:p>
        </p:txBody>
      </p:sp>
      <p:sp>
        <p:nvSpPr>
          <p:cNvPr id="10" name="Shape 7"/>
          <p:cNvSpPr/>
          <p:nvPr/>
        </p:nvSpPr>
        <p:spPr>
          <a:xfrm>
            <a:off x="9621203" y="4924782"/>
            <a:ext cx="4215289" cy="1778556"/>
          </a:xfrm>
          <a:prstGeom prst="roundRect">
            <a:avLst>
              <a:gd name="adj" fmla="val 1674"/>
            </a:avLst>
          </a:prstGeom>
          <a:solidFill>
            <a:srgbClr val="4C5052"/>
          </a:solidFill>
          <a:ln/>
        </p:spPr>
      </p:sp>
      <p:sp>
        <p:nvSpPr>
          <p:cNvPr id="11" name="Text 8"/>
          <p:cNvSpPr/>
          <p:nvPr/>
        </p:nvSpPr>
        <p:spPr>
          <a:xfrm>
            <a:off x="9819561" y="5123140"/>
            <a:ext cx="3378875" cy="310158"/>
          </a:xfrm>
          <a:prstGeom prst="rect">
            <a:avLst/>
          </a:prstGeom>
          <a:noFill/>
          <a:ln/>
        </p:spPr>
        <p:txBody>
          <a:bodyPr wrap="none" lIns="0" tIns="0" rIns="0" bIns="0" rtlCol="0" anchor="t"/>
          <a:lstStyle/>
          <a:p>
            <a:pPr algn="l" indent="0" marL="0">
              <a:lnSpc>
                <a:spcPts val="2400"/>
              </a:lnSpc>
              <a:buNone/>
            </a:pPr>
            <a:r>
              <a:rPr lang="en-US" sz="1950" dirty="0">
                <a:solidFill>
                  <a:srgbClr val="D6D9D7"/>
                </a:solidFill>
                <a:latin typeface="DM Sans Medium" pitchFamily="34" charset="0"/>
                <a:ea typeface="DM Sans Medium" pitchFamily="34" charset="-122"/>
                <a:cs typeface="DM Sans Medium" pitchFamily="34" charset="-120"/>
              </a:rPr>
              <a:t>Interviews &amp; Problem Solving</a:t>
            </a:r>
            <a:endParaRPr lang="en-US" sz="1950" dirty="0"/>
          </a:p>
        </p:txBody>
      </p:sp>
      <p:sp>
        <p:nvSpPr>
          <p:cNvPr id="12" name="Text 9"/>
          <p:cNvSpPr/>
          <p:nvPr/>
        </p:nvSpPr>
        <p:spPr>
          <a:xfrm>
            <a:off x="9819561" y="5552361"/>
            <a:ext cx="3818573"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Consistent practice sharpens your problem-solving skills and prepares you for technical interviews.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05169"/>
            <a:ext cx="9079825"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Basic Queries: Counting &amp; Top Records</a:t>
            </a:r>
            <a:endParaRPr lang="en-US" sz="3900" dirty="0"/>
          </a:p>
        </p:txBody>
      </p:sp>
      <p:sp>
        <p:nvSpPr>
          <p:cNvPr id="3" name="Text 1"/>
          <p:cNvSpPr/>
          <p:nvPr/>
        </p:nvSpPr>
        <p:spPr>
          <a:xfrm>
            <a:off x="793790" y="3421261"/>
            <a:ext cx="3102412"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 Count Total Transactions</a:t>
            </a:r>
            <a:endParaRPr lang="en-US" sz="1950" dirty="0"/>
          </a:p>
        </p:txBody>
      </p:sp>
      <p:sp>
        <p:nvSpPr>
          <p:cNvPr id="4" name="Shape 2"/>
          <p:cNvSpPr/>
          <p:nvPr/>
        </p:nvSpPr>
        <p:spPr>
          <a:xfrm>
            <a:off x="793790" y="3954661"/>
            <a:ext cx="6279356" cy="615196"/>
          </a:xfrm>
          <a:prstGeom prst="roundRect">
            <a:avLst>
              <a:gd name="adj" fmla="val 4839"/>
            </a:avLst>
          </a:prstGeom>
          <a:solidFill>
            <a:srgbClr val="110745"/>
          </a:solidFill>
          <a:ln/>
        </p:spPr>
      </p:sp>
      <p:sp>
        <p:nvSpPr>
          <p:cNvPr id="5" name="Shape 3"/>
          <p:cNvSpPr/>
          <p:nvPr/>
        </p:nvSpPr>
        <p:spPr>
          <a:xfrm>
            <a:off x="783908" y="3954661"/>
            <a:ext cx="6299121" cy="615196"/>
          </a:xfrm>
          <a:prstGeom prst="roundRect">
            <a:avLst>
              <a:gd name="adj" fmla="val 4839"/>
            </a:avLst>
          </a:prstGeom>
          <a:solidFill>
            <a:srgbClr val="110745"/>
          </a:solidFill>
          <a:ln/>
        </p:spPr>
      </p:sp>
      <p:sp>
        <p:nvSpPr>
          <p:cNvPr id="6" name="Text 4"/>
          <p:cNvSpPr/>
          <p:nvPr/>
        </p:nvSpPr>
        <p:spPr>
          <a:xfrm>
            <a:off x="982266" y="4103489"/>
            <a:ext cx="5902404"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COUNT(*) AS total_transactions FROM transactions_log;</a:t>
            </a:r>
            <a:endParaRPr lang="en-US" sz="1550" dirty="0"/>
          </a:p>
        </p:txBody>
      </p:sp>
      <p:sp>
        <p:nvSpPr>
          <p:cNvPr id="7" name="Text 5"/>
          <p:cNvSpPr/>
          <p:nvPr/>
        </p:nvSpPr>
        <p:spPr>
          <a:xfrm>
            <a:off x="793790" y="479309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This query provides a quick overview of the total number of records in your transaction log.</a:t>
            </a:r>
            <a:endParaRPr lang="en-US" sz="1550" dirty="0"/>
          </a:p>
        </p:txBody>
      </p:sp>
      <p:sp>
        <p:nvSpPr>
          <p:cNvPr id="8" name="Text 6"/>
          <p:cNvSpPr/>
          <p:nvPr/>
        </p:nvSpPr>
        <p:spPr>
          <a:xfrm>
            <a:off x="7564874" y="3421261"/>
            <a:ext cx="4031099"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2. Top 10 'CASH_OUT' Transactions</a:t>
            </a:r>
            <a:endParaRPr lang="en-US" sz="1950" dirty="0"/>
          </a:p>
        </p:txBody>
      </p:sp>
      <p:sp>
        <p:nvSpPr>
          <p:cNvPr id="9" name="Shape 7"/>
          <p:cNvSpPr/>
          <p:nvPr/>
        </p:nvSpPr>
        <p:spPr>
          <a:xfrm>
            <a:off x="7564874" y="3954661"/>
            <a:ext cx="6279356" cy="932736"/>
          </a:xfrm>
          <a:prstGeom prst="roundRect">
            <a:avLst>
              <a:gd name="adj" fmla="val 3192"/>
            </a:avLst>
          </a:prstGeom>
          <a:solidFill>
            <a:srgbClr val="110745"/>
          </a:solidFill>
          <a:ln/>
        </p:spPr>
      </p:sp>
      <p:sp>
        <p:nvSpPr>
          <p:cNvPr id="10" name="Shape 8"/>
          <p:cNvSpPr/>
          <p:nvPr/>
        </p:nvSpPr>
        <p:spPr>
          <a:xfrm>
            <a:off x="7554992" y="3954661"/>
            <a:ext cx="6299121" cy="932736"/>
          </a:xfrm>
          <a:prstGeom prst="roundRect">
            <a:avLst>
              <a:gd name="adj" fmla="val 3192"/>
            </a:avLst>
          </a:prstGeom>
          <a:solidFill>
            <a:srgbClr val="110745"/>
          </a:solidFill>
          <a:ln/>
        </p:spPr>
      </p:sp>
      <p:sp>
        <p:nvSpPr>
          <p:cNvPr id="11" name="Text 9"/>
          <p:cNvSpPr/>
          <p:nvPr/>
        </p:nvSpPr>
        <p:spPr>
          <a:xfrm>
            <a:off x="7753350"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FROM transactions_log WHERE type = 'CASH_OUT' ORDER BY amount DESC LIMIT 10;</a:t>
            </a:r>
            <a:endParaRPr lang="en-US" sz="1550" dirty="0"/>
          </a:p>
        </p:txBody>
      </p:sp>
      <p:sp>
        <p:nvSpPr>
          <p:cNvPr id="12" name="Text 10"/>
          <p:cNvSpPr/>
          <p:nvPr/>
        </p:nvSpPr>
        <p:spPr>
          <a:xfrm>
            <a:off x="7564874"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Identify the largest 'CASH_OUT' transactions, useful for auditing or identifying significant outflows.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05169"/>
            <a:ext cx="7292221"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Aggregation: Summarizing Data</a:t>
            </a:r>
            <a:endParaRPr lang="en-US" sz="3900" dirty="0"/>
          </a:p>
        </p:txBody>
      </p:sp>
      <p:sp>
        <p:nvSpPr>
          <p:cNvPr id="3" name="Text 1"/>
          <p:cNvSpPr/>
          <p:nvPr/>
        </p:nvSpPr>
        <p:spPr>
          <a:xfrm>
            <a:off x="793790" y="3421261"/>
            <a:ext cx="4242911"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3. Total Amount by Transaction Type</a:t>
            </a:r>
            <a:endParaRPr lang="en-US" sz="1950" dirty="0"/>
          </a:p>
        </p:txBody>
      </p:sp>
      <p:sp>
        <p:nvSpPr>
          <p:cNvPr id="4" name="Shape 2"/>
          <p:cNvSpPr/>
          <p:nvPr/>
        </p:nvSpPr>
        <p:spPr>
          <a:xfrm>
            <a:off x="793790" y="3954661"/>
            <a:ext cx="6279356" cy="932736"/>
          </a:xfrm>
          <a:prstGeom prst="roundRect">
            <a:avLst>
              <a:gd name="adj" fmla="val 3192"/>
            </a:avLst>
          </a:prstGeom>
          <a:solidFill>
            <a:srgbClr val="110745"/>
          </a:solidFill>
          <a:ln/>
        </p:spPr>
      </p:sp>
      <p:sp>
        <p:nvSpPr>
          <p:cNvPr id="5" name="Shape 3"/>
          <p:cNvSpPr/>
          <p:nvPr/>
        </p:nvSpPr>
        <p:spPr>
          <a:xfrm>
            <a:off x="783908" y="3954661"/>
            <a:ext cx="6299121" cy="932736"/>
          </a:xfrm>
          <a:prstGeom prst="roundRect">
            <a:avLst>
              <a:gd name="adj" fmla="val 3192"/>
            </a:avLst>
          </a:prstGeom>
          <a:solidFill>
            <a:srgbClr val="110745"/>
          </a:solidFill>
          <a:ln/>
        </p:spPr>
      </p:sp>
      <p:sp>
        <p:nvSpPr>
          <p:cNvPr id="6" name="Text 4"/>
          <p:cNvSpPr/>
          <p:nvPr/>
        </p:nvSpPr>
        <p:spPr>
          <a:xfrm>
            <a:off x="982266"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type, SUM(amount) AS total_amount FROM transactions_log GROUP BY type;</a:t>
            </a:r>
            <a:endParaRPr lang="en-US" sz="1550" dirty="0"/>
          </a:p>
        </p:txBody>
      </p:sp>
      <p:sp>
        <p:nvSpPr>
          <p:cNvPr id="7" name="Text 5"/>
          <p:cNvSpPr/>
          <p:nvPr/>
        </p:nvSpPr>
        <p:spPr>
          <a:xfrm>
            <a:off x="793790"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Understand the distribution of total transaction amounts across different types, revealing key financial flows.</a:t>
            </a:r>
            <a:endParaRPr lang="en-US" sz="1550" dirty="0"/>
          </a:p>
        </p:txBody>
      </p:sp>
      <p:sp>
        <p:nvSpPr>
          <p:cNvPr id="8" name="Text 6"/>
          <p:cNvSpPr/>
          <p:nvPr/>
        </p:nvSpPr>
        <p:spPr>
          <a:xfrm>
            <a:off x="7564874" y="3421261"/>
            <a:ext cx="3860483"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4. Average Amount of 'TRANSFER'</a:t>
            </a:r>
            <a:endParaRPr lang="en-US" sz="1950" dirty="0"/>
          </a:p>
        </p:txBody>
      </p:sp>
      <p:sp>
        <p:nvSpPr>
          <p:cNvPr id="9" name="Shape 7"/>
          <p:cNvSpPr/>
          <p:nvPr/>
        </p:nvSpPr>
        <p:spPr>
          <a:xfrm>
            <a:off x="7564874" y="3954661"/>
            <a:ext cx="6279356" cy="932736"/>
          </a:xfrm>
          <a:prstGeom prst="roundRect">
            <a:avLst>
              <a:gd name="adj" fmla="val 3192"/>
            </a:avLst>
          </a:prstGeom>
          <a:solidFill>
            <a:srgbClr val="110745"/>
          </a:solidFill>
          <a:ln/>
        </p:spPr>
      </p:sp>
      <p:sp>
        <p:nvSpPr>
          <p:cNvPr id="10" name="Shape 8"/>
          <p:cNvSpPr/>
          <p:nvPr/>
        </p:nvSpPr>
        <p:spPr>
          <a:xfrm>
            <a:off x="7554992" y="3954661"/>
            <a:ext cx="6299121" cy="932736"/>
          </a:xfrm>
          <a:prstGeom prst="roundRect">
            <a:avLst>
              <a:gd name="adj" fmla="val 3192"/>
            </a:avLst>
          </a:prstGeom>
          <a:solidFill>
            <a:srgbClr val="110745"/>
          </a:solidFill>
          <a:ln/>
        </p:spPr>
      </p:sp>
      <p:sp>
        <p:nvSpPr>
          <p:cNvPr id="11" name="Text 9"/>
          <p:cNvSpPr/>
          <p:nvPr/>
        </p:nvSpPr>
        <p:spPr>
          <a:xfrm>
            <a:off x="7753350"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AVG(amount) AS avg_transfer_amount FROM transactions_log WHERE type = 'TRANSFER';</a:t>
            </a:r>
            <a:endParaRPr lang="en-US" sz="1550" dirty="0"/>
          </a:p>
        </p:txBody>
      </p:sp>
      <p:sp>
        <p:nvSpPr>
          <p:cNvPr id="12" name="Text 10"/>
          <p:cNvSpPr/>
          <p:nvPr/>
        </p:nvSpPr>
        <p:spPr>
          <a:xfrm>
            <a:off x="7564874"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Calculate the average value of 'TRANSFER' transactions, providing insight into typical transfer sizes.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146459"/>
            <a:ext cx="8373308"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Filtering: Identifying Key Data Points</a:t>
            </a:r>
            <a:endParaRPr lang="en-US" sz="3900" dirty="0"/>
          </a:p>
        </p:txBody>
      </p:sp>
      <p:sp>
        <p:nvSpPr>
          <p:cNvPr id="3" name="Text 1"/>
          <p:cNvSpPr/>
          <p:nvPr/>
        </p:nvSpPr>
        <p:spPr>
          <a:xfrm>
            <a:off x="793790" y="3262551"/>
            <a:ext cx="4227552"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5. Highest Average Transaction Type</a:t>
            </a:r>
            <a:endParaRPr lang="en-US" sz="1950" dirty="0"/>
          </a:p>
        </p:txBody>
      </p:sp>
      <p:sp>
        <p:nvSpPr>
          <p:cNvPr id="4" name="Shape 2"/>
          <p:cNvSpPr/>
          <p:nvPr/>
        </p:nvSpPr>
        <p:spPr>
          <a:xfrm>
            <a:off x="793790" y="3795951"/>
            <a:ext cx="6279356" cy="1250275"/>
          </a:xfrm>
          <a:prstGeom prst="roundRect">
            <a:avLst>
              <a:gd name="adj" fmla="val 2381"/>
            </a:avLst>
          </a:prstGeom>
          <a:solidFill>
            <a:srgbClr val="110745"/>
          </a:solidFill>
          <a:ln/>
        </p:spPr>
      </p:sp>
      <p:sp>
        <p:nvSpPr>
          <p:cNvPr id="5" name="Shape 3"/>
          <p:cNvSpPr/>
          <p:nvPr/>
        </p:nvSpPr>
        <p:spPr>
          <a:xfrm>
            <a:off x="783908" y="3795951"/>
            <a:ext cx="6299121" cy="1250275"/>
          </a:xfrm>
          <a:prstGeom prst="roundRect">
            <a:avLst>
              <a:gd name="adj" fmla="val 2381"/>
            </a:avLst>
          </a:prstGeom>
          <a:solidFill>
            <a:srgbClr val="110745"/>
          </a:solidFill>
          <a:ln/>
        </p:spPr>
      </p:sp>
      <p:sp>
        <p:nvSpPr>
          <p:cNvPr id="6" name="Text 4"/>
          <p:cNvSpPr/>
          <p:nvPr/>
        </p:nvSpPr>
        <p:spPr>
          <a:xfrm>
            <a:off x="982266" y="3944779"/>
            <a:ext cx="5902404"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type, AVG(amount) AS avg_amount FROM transactions_log GROUP BY type ORDER BY avg_amount DESC LIMIT 1;</a:t>
            </a:r>
            <a:endParaRPr lang="en-US" sz="1550" dirty="0"/>
          </a:p>
        </p:txBody>
      </p:sp>
      <p:sp>
        <p:nvSpPr>
          <p:cNvPr id="7" name="Text 5"/>
          <p:cNvSpPr/>
          <p:nvPr/>
        </p:nvSpPr>
        <p:spPr>
          <a:xfrm>
            <a:off x="793790" y="5269468"/>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Pinpoint the transaction type with the highest average amount, indicating areas of high value.</a:t>
            </a:r>
            <a:endParaRPr lang="en-US" sz="1550" dirty="0"/>
          </a:p>
        </p:txBody>
      </p:sp>
      <p:sp>
        <p:nvSpPr>
          <p:cNvPr id="8" name="Text 6"/>
          <p:cNvSpPr/>
          <p:nvPr/>
        </p:nvSpPr>
        <p:spPr>
          <a:xfrm>
            <a:off x="7564874" y="3262551"/>
            <a:ext cx="3339227"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6. Transactions Over 1 Million</a:t>
            </a:r>
            <a:endParaRPr lang="en-US" sz="1950" dirty="0"/>
          </a:p>
        </p:txBody>
      </p:sp>
      <p:sp>
        <p:nvSpPr>
          <p:cNvPr id="9" name="Shape 7"/>
          <p:cNvSpPr/>
          <p:nvPr/>
        </p:nvSpPr>
        <p:spPr>
          <a:xfrm>
            <a:off x="7564874" y="3795951"/>
            <a:ext cx="6279356" cy="932736"/>
          </a:xfrm>
          <a:prstGeom prst="roundRect">
            <a:avLst>
              <a:gd name="adj" fmla="val 3192"/>
            </a:avLst>
          </a:prstGeom>
          <a:solidFill>
            <a:srgbClr val="110745"/>
          </a:solidFill>
          <a:ln/>
        </p:spPr>
      </p:sp>
      <p:sp>
        <p:nvSpPr>
          <p:cNvPr id="10" name="Shape 8"/>
          <p:cNvSpPr/>
          <p:nvPr/>
        </p:nvSpPr>
        <p:spPr>
          <a:xfrm>
            <a:off x="7554992" y="3795951"/>
            <a:ext cx="6299121" cy="932736"/>
          </a:xfrm>
          <a:prstGeom prst="roundRect">
            <a:avLst>
              <a:gd name="adj" fmla="val 3192"/>
            </a:avLst>
          </a:prstGeom>
          <a:solidFill>
            <a:srgbClr val="110745"/>
          </a:solidFill>
          <a:ln/>
        </p:spPr>
      </p:sp>
      <p:sp>
        <p:nvSpPr>
          <p:cNvPr id="11" name="Text 9"/>
          <p:cNvSpPr/>
          <p:nvPr/>
        </p:nvSpPr>
        <p:spPr>
          <a:xfrm>
            <a:off x="7753350" y="394477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COUNT(*) AS big_txns FROM transactions_log WHERE amount &gt; 1000000;</a:t>
            </a:r>
            <a:endParaRPr lang="en-US" sz="1550" dirty="0"/>
          </a:p>
        </p:txBody>
      </p:sp>
      <p:sp>
        <p:nvSpPr>
          <p:cNvPr id="12" name="Text 10"/>
          <p:cNvSpPr/>
          <p:nvPr/>
        </p:nvSpPr>
        <p:spPr>
          <a:xfrm>
            <a:off x="7564874" y="4951928"/>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Count transactions exceeding a specific threshold, crucial for identifying large-scale activities.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05169"/>
            <a:ext cx="8281987"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Fraud Checks: Detecting Anomalies</a:t>
            </a:r>
            <a:endParaRPr lang="en-US" sz="3900" dirty="0"/>
          </a:p>
        </p:txBody>
      </p:sp>
      <p:sp>
        <p:nvSpPr>
          <p:cNvPr id="3" name="Text 1"/>
          <p:cNvSpPr/>
          <p:nvPr/>
        </p:nvSpPr>
        <p:spPr>
          <a:xfrm>
            <a:off x="793790" y="3421261"/>
            <a:ext cx="3422094"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7. Flagged but Not Fraudulent</a:t>
            </a:r>
            <a:endParaRPr lang="en-US" sz="1950" dirty="0"/>
          </a:p>
        </p:txBody>
      </p:sp>
      <p:sp>
        <p:nvSpPr>
          <p:cNvPr id="4" name="Shape 2"/>
          <p:cNvSpPr/>
          <p:nvPr/>
        </p:nvSpPr>
        <p:spPr>
          <a:xfrm>
            <a:off x="793790" y="3954661"/>
            <a:ext cx="6279356" cy="932736"/>
          </a:xfrm>
          <a:prstGeom prst="roundRect">
            <a:avLst>
              <a:gd name="adj" fmla="val 3192"/>
            </a:avLst>
          </a:prstGeom>
          <a:solidFill>
            <a:srgbClr val="110745"/>
          </a:solidFill>
          <a:ln/>
        </p:spPr>
      </p:sp>
      <p:sp>
        <p:nvSpPr>
          <p:cNvPr id="5" name="Shape 3"/>
          <p:cNvSpPr/>
          <p:nvPr/>
        </p:nvSpPr>
        <p:spPr>
          <a:xfrm>
            <a:off x="783908" y="3954661"/>
            <a:ext cx="6299121" cy="932736"/>
          </a:xfrm>
          <a:prstGeom prst="roundRect">
            <a:avLst>
              <a:gd name="adj" fmla="val 3192"/>
            </a:avLst>
          </a:prstGeom>
          <a:solidFill>
            <a:srgbClr val="110745"/>
          </a:solidFill>
          <a:ln/>
        </p:spPr>
      </p:sp>
      <p:sp>
        <p:nvSpPr>
          <p:cNvPr id="6" name="Text 4"/>
          <p:cNvSpPr/>
          <p:nvPr/>
        </p:nvSpPr>
        <p:spPr>
          <a:xfrm>
            <a:off x="982266"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FROM transactions_log WHERE isFraud = 0 AND isFlaggedFraud = 1;</a:t>
            </a:r>
            <a:endParaRPr lang="en-US" sz="1550" dirty="0"/>
          </a:p>
        </p:txBody>
      </p:sp>
      <p:sp>
        <p:nvSpPr>
          <p:cNvPr id="7" name="Text 5"/>
          <p:cNvSpPr/>
          <p:nvPr/>
        </p:nvSpPr>
        <p:spPr>
          <a:xfrm>
            <a:off x="793790"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Identify transactions that were flagged by the system but not confirmed as fraud, useful for refining fraud detection models.</a:t>
            </a:r>
            <a:endParaRPr lang="en-US" sz="1550" dirty="0"/>
          </a:p>
        </p:txBody>
      </p:sp>
      <p:sp>
        <p:nvSpPr>
          <p:cNvPr id="8" name="Text 6"/>
          <p:cNvSpPr/>
          <p:nvPr/>
        </p:nvSpPr>
        <p:spPr>
          <a:xfrm>
            <a:off x="7564874" y="3421261"/>
            <a:ext cx="2711291"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8. Fraud Count by Type</a:t>
            </a:r>
            <a:endParaRPr lang="en-US" sz="1950" dirty="0"/>
          </a:p>
        </p:txBody>
      </p:sp>
      <p:sp>
        <p:nvSpPr>
          <p:cNvPr id="9" name="Shape 7"/>
          <p:cNvSpPr/>
          <p:nvPr/>
        </p:nvSpPr>
        <p:spPr>
          <a:xfrm>
            <a:off x="7564874" y="3954661"/>
            <a:ext cx="6279356" cy="932736"/>
          </a:xfrm>
          <a:prstGeom prst="roundRect">
            <a:avLst>
              <a:gd name="adj" fmla="val 3192"/>
            </a:avLst>
          </a:prstGeom>
          <a:solidFill>
            <a:srgbClr val="110745"/>
          </a:solidFill>
          <a:ln/>
        </p:spPr>
      </p:sp>
      <p:sp>
        <p:nvSpPr>
          <p:cNvPr id="10" name="Shape 8"/>
          <p:cNvSpPr/>
          <p:nvPr/>
        </p:nvSpPr>
        <p:spPr>
          <a:xfrm>
            <a:off x="7554992" y="3954661"/>
            <a:ext cx="6299121" cy="932736"/>
          </a:xfrm>
          <a:prstGeom prst="roundRect">
            <a:avLst>
              <a:gd name="adj" fmla="val 3192"/>
            </a:avLst>
          </a:prstGeom>
          <a:solidFill>
            <a:srgbClr val="110745"/>
          </a:solidFill>
          <a:ln/>
        </p:spPr>
      </p:sp>
      <p:sp>
        <p:nvSpPr>
          <p:cNvPr id="11" name="Text 9"/>
          <p:cNvSpPr/>
          <p:nvPr/>
        </p:nvSpPr>
        <p:spPr>
          <a:xfrm>
            <a:off x="7753350"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type, COUNT(*) AS fraud_count FROM transactions_log WHERE isFraud = 1 GROUP BY type;</a:t>
            </a:r>
            <a:endParaRPr lang="en-US" sz="1550" dirty="0"/>
          </a:p>
        </p:txBody>
      </p:sp>
      <p:sp>
        <p:nvSpPr>
          <p:cNvPr id="12" name="Text 10"/>
          <p:cNvSpPr/>
          <p:nvPr/>
        </p:nvSpPr>
        <p:spPr>
          <a:xfrm>
            <a:off x="7564874"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Analyze the distribution of confirmed fraudulent transactions across different types to understand common fraud patterns.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146459"/>
            <a:ext cx="8259247"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Group &amp; Having: Advanced Filtering</a:t>
            </a:r>
            <a:endParaRPr lang="en-US" sz="3900" dirty="0"/>
          </a:p>
        </p:txBody>
      </p:sp>
      <p:sp>
        <p:nvSpPr>
          <p:cNvPr id="3" name="Text 1"/>
          <p:cNvSpPr/>
          <p:nvPr/>
        </p:nvSpPr>
        <p:spPr>
          <a:xfrm>
            <a:off x="793790" y="3262551"/>
            <a:ext cx="4729043"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9. Types with Total Amount Over 1 Million</a:t>
            </a:r>
            <a:endParaRPr lang="en-US" sz="1950" dirty="0"/>
          </a:p>
        </p:txBody>
      </p:sp>
      <p:sp>
        <p:nvSpPr>
          <p:cNvPr id="4" name="Shape 2"/>
          <p:cNvSpPr/>
          <p:nvPr/>
        </p:nvSpPr>
        <p:spPr>
          <a:xfrm>
            <a:off x="793790" y="3795951"/>
            <a:ext cx="6279356" cy="932736"/>
          </a:xfrm>
          <a:prstGeom prst="roundRect">
            <a:avLst>
              <a:gd name="adj" fmla="val 3192"/>
            </a:avLst>
          </a:prstGeom>
          <a:solidFill>
            <a:srgbClr val="110745"/>
          </a:solidFill>
          <a:ln/>
        </p:spPr>
      </p:sp>
      <p:sp>
        <p:nvSpPr>
          <p:cNvPr id="5" name="Shape 3"/>
          <p:cNvSpPr/>
          <p:nvPr/>
        </p:nvSpPr>
        <p:spPr>
          <a:xfrm>
            <a:off x="783908" y="3795951"/>
            <a:ext cx="6299121" cy="932736"/>
          </a:xfrm>
          <a:prstGeom prst="roundRect">
            <a:avLst>
              <a:gd name="adj" fmla="val 3192"/>
            </a:avLst>
          </a:prstGeom>
          <a:solidFill>
            <a:srgbClr val="110745"/>
          </a:solidFill>
          <a:ln/>
        </p:spPr>
      </p:sp>
      <p:sp>
        <p:nvSpPr>
          <p:cNvPr id="6" name="Text 4"/>
          <p:cNvSpPr/>
          <p:nvPr/>
        </p:nvSpPr>
        <p:spPr>
          <a:xfrm>
            <a:off x="982266" y="394477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type, SUM(amount) AS total FROM transactions_log GROUP BY type HAVING total &gt; 1000000;</a:t>
            </a:r>
            <a:endParaRPr lang="en-US" sz="1550" dirty="0"/>
          </a:p>
        </p:txBody>
      </p:sp>
      <p:sp>
        <p:nvSpPr>
          <p:cNvPr id="7" name="Text 5"/>
          <p:cNvSpPr/>
          <p:nvPr/>
        </p:nvSpPr>
        <p:spPr>
          <a:xfrm>
            <a:off x="793790" y="4951928"/>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Filter transaction types based on their aggregated total amount, identifying high-volume categories.</a:t>
            </a:r>
            <a:endParaRPr lang="en-US" sz="1550" dirty="0"/>
          </a:p>
        </p:txBody>
      </p:sp>
      <p:sp>
        <p:nvSpPr>
          <p:cNvPr id="8" name="Text 6"/>
          <p:cNvSpPr/>
          <p:nvPr/>
        </p:nvSpPr>
        <p:spPr>
          <a:xfrm>
            <a:off x="7564874" y="3262551"/>
            <a:ext cx="4535567"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10. Senders with More Than 5 Transfers</a:t>
            </a:r>
            <a:endParaRPr lang="en-US" sz="1950" dirty="0"/>
          </a:p>
        </p:txBody>
      </p:sp>
      <p:sp>
        <p:nvSpPr>
          <p:cNvPr id="9" name="Shape 7"/>
          <p:cNvSpPr/>
          <p:nvPr/>
        </p:nvSpPr>
        <p:spPr>
          <a:xfrm>
            <a:off x="7564874" y="3795951"/>
            <a:ext cx="6279356" cy="1250275"/>
          </a:xfrm>
          <a:prstGeom prst="roundRect">
            <a:avLst>
              <a:gd name="adj" fmla="val 2381"/>
            </a:avLst>
          </a:prstGeom>
          <a:solidFill>
            <a:srgbClr val="110745"/>
          </a:solidFill>
          <a:ln/>
        </p:spPr>
      </p:sp>
      <p:sp>
        <p:nvSpPr>
          <p:cNvPr id="10" name="Shape 8"/>
          <p:cNvSpPr/>
          <p:nvPr/>
        </p:nvSpPr>
        <p:spPr>
          <a:xfrm>
            <a:off x="7554992" y="3795951"/>
            <a:ext cx="6299121" cy="1250275"/>
          </a:xfrm>
          <a:prstGeom prst="roundRect">
            <a:avLst>
              <a:gd name="adj" fmla="val 2381"/>
            </a:avLst>
          </a:prstGeom>
          <a:solidFill>
            <a:srgbClr val="110745"/>
          </a:solidFill>
          <a:ln/>
        </p:spPr>
      </p:sp>
      <p:sp>
        <p:nvSpPr>
          <p:cNvPr id="11" name="Text 9"/>
          <p:cNvSpPr/>
          <p:nvPr/>
        </p:nvSpPr>
        <p:spPr>
          <a:xfrm>
            <a:off x="7753350" y="3944779"/>
            <a:ext cx="5902404"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nameOrig, COUNT(*) AS num_txns FROM transactions_log WHERE type = 'TRANSFER' GROUP BY nameOrig HAVING num_txns &gt; 5;</a:t>
            </a:r>
            <a:endParaRPr lang="en-US" sz="1550" dirty="0"/>
          </a:p>
        </p:txBody>
      </p:sp>
      <p:sp>
        <p:nvSpPr>
          <p:cNvPr id="12" name="Text 10"/>
          <p:cNvSpPr/>
          <p:nvPr/>
        </p:nvSpPr>
        <p:spPr>
          <a:xfrm>
            <a:off x="7564874" y="5269468"/>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Identify active senders by counting their transfer transactions, useful for behavioral analysis.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305169"/>
            <a:ext cx="9168170"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Window Functions: Contextual Analysis</a:t>
            </a:r>
            <a:endParaRPr lang="en-US" sz="3900" dirty="0"/>
          </a:p>
        </p:txBody>
      </p:sp>
      <p:sp>
        <p:nvSpPr>
          <p:cNvPr id="3" name="Text 1"/>
          <p:cNvSpPr/>
          <p:nvPr/>
        </p:nvSpPr>
        <p:spPr>
          <a:xfrm>
            <a:off x="793790" y="342126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11. Rank Transactions</a:t>
            </a:r>
            <a:endParaRPr lang="en-US" sz="1950" dirty="0"/>
          </a:p>
        </p:txBody>
      </p:sp>
      <p:sp>
        <p:nvSpPr>
          <p:cNvPr id="4" name="Shape 2"/>
          <p:cNvSpPr/>
          <p:nvPr/>
        </p:nvSpPr>
        <p:spPr>
          <a:xfrm>
            <a:off x="793790" y="3954661"/>
            <a:ext cx="6279356" cy="932736"/>
          </a:xfrm>
          <a:prstGeom prst="roundRect">
            <a:avLst>
              <a:gd name="adj" fmla="val 3192"/>
            </a:avLst>
          </a:prstGeom>
          <a:solidFill>
            <a:srgbClr val="110745"/>
          </a:solidFill>
          <a:ln/>
        </p:spPr>
      </p:sp>
      <p:sp>
        <p:nvSpPr>
          <p:cNvPr id="5" name="Shape 3"/>
          <p:cNvSpPr/>
          <p:nvPr/>
        </p:nvSpPr>
        <p:spPr>
          <a:xfrm>
            <a:off x="783908" y="3954661"/>
            <a:ext cx="6299121" cy="932736"/>
          </a:xfrm>
          <a:prstGeom prst="roundRect">
            <a:avLst>
              <a:gd name="adj" fmla="val 3192"/>
            </a:avLst>
          </a:prstGeom>
          <a:solidFill>
            <a:srgbClr val="110745"/>
          </a:solidFill>
          <a:ln/>
        </p:spPr>
      </p:sp>
      <p:sp>
        <p:nvSpPr>
          <p:cNvPr id="6" name="Text 4"/>
          <p:cNvSpPr/>
          <p:nvPr/>
        </p:nvSpPr>
        <p:spPr>
          <a:xfrm>
            <a:off x="982266"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RANK() OVER (PARTITION BY nameOrig ORDER BY amount DESC) AS txn_rank FROM transactions_log;</a:t>
            </a:r>
            <a:endParaRPr lang="en-US" sz="1550" dirty="0"/>
          </a:p>
        </p:txBody>
      </p:sp>
      <p:sp>
        <p:nvSpPr>
          <p:cNvPr id="7" name="Text 5"/>
          <p:cNvSpPr/>
          <p:nvPr/>
        </p:nvSpPr>
        <p:spPr>
          <a:xfrm>
            <a:off x="793790"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Assign a rank to transactions within each sender's activity, allowing for comparative analysis.</a:t>
            </a:r>
            <a:endParaRPr lang="en-US" sz="1550" dirty="0"/>
          </a:p>
        </p:txBody>
      </p:sp>
      <p:sp>
        <p:nvSpPr>
          <p:cNvPr id="8" name="Text 6"/>
          <p:cNvSpPr/>
          <p:nvPr/>
        </p:nvSpPr>
        <p:spPr>
          <a:xfrm>
            <a:off x="7564874" y="342126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12. Running Total</a:t>
            </a:r>
            <a:endParaRPr lang="en-US" sz="1950" dirty="0"/>
          </a:p>
        </p:txBody>
      </p:sp>
      <p:sp>
        <p:nvSpPr>
          <p:cNvPr id="9" name="Shape 7"/>
          <p:cNvSpPr/>
          <p:nvPr/>
        </p:nvSpPr>
        <p:spPr>
          <a:xfrm>
            <a:off x="7564874" y="3954661"/>
            <a:ext cx="6279356" cy="932736"/>
          </a:xfrm>
          <a:prstGeom prst="roundRect">
            <a:avLst>
              <a:gd name="adj" fmla="val 3192"/>
            </a:avLst>
          </a:prstGeom>
          <a:solidFill>
            <a:srgbClr val="110745"/>
          </a:solidFill>
          <a:ln/>
        </p:spPr>
      </p:sp>
      <p:sp>
        <p:nvSpPr>
          <p:cNvPr id="10" name="Shape 8"/>
          <p:cNvSpPr/>
          <p:nvPr/>
        </p:nvSpPr>
        <p:spPr>
          <a:xfrm>
            <a:off x="7554992" y="3954661"/>
            <a:ext cx="6299121" cy="932736"/>
          </a:xfrm>
          <a:prstGeom prst="roundRect">
            <a:avLst>
              <a:gd name="adj" fmla="val 3192"/>
            </a:avLst>
          </a:prstGeom>
          <a:solidFill>
            <a:srgbClr val="110745"/>
          </a:solidFill>
          <a:ln/>
        </p:spPr>
      </p:sp>
      <p:sp>
        <p:nvSpPr>
          <p:cNvPr id="11" name="Text 9"/>
          <p:cNvSpPr/>
          <p:nvPr/>
        </p:nvSpPr>
        <p:spPr>
          <a:xfrm>
            <a:off x="7753350"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SUM(amount) OVER (PARTITION BY nameOrig ORDER BY step) AS running_total FROM transactions_log;</a:t>
            </a:r>
            <a:endParaRPr lang="en-US" sz="1550" dirty="0"/>
          </a:p>
        </p:txBody>
      </p:sp>
      <p:sp>
        <p:nvSpPr>
          <p:cNvPr id="12" name="Text 10"/>
          <p:cNvSpPr/>
          <p:nvPr/>
        </p:nvSpPr>
        <p:spPr>
          <a:xfrm>
            <a:off x="7564874"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Calculate a cumulative sum of amounts for each sender over time, tracking their financial progression.</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305169"/>
            <a:ext cx="10675382"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Joins &amp; Checks: Connecting &amp; Validating Data</a:t>
            </a:r>
            <a:endParaRPr lang="en-US" sz="3900" dirty="0"/>
          </a:p>
        </p:txBody>
      </p:sp>
      <p:sp>
        <p:nvSpPr>
          <p:cNvPr id="3" name="Text 1"/>
          <p:cNvSpPr/>
          <p:nvPr/>
        </p:nvSpPr>
        <p:spPr>
          <a:xfrm>
            <a:off x="793790" y="342126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13. Join Users</a:t>
            </a:r>
            <a:endParaRPr lang="en-US" sz="1950" dirty="0"/>
          </a:p>
        </p:txBody>
      </p:sp>
      <p:sp>
        <p:nvSpPr>
          <p:cNvPr id="4" name="Shape 2"/>
          <p:cNvSpPr/>
          <p:nvPr/>
        </p:nvSpPr>
        <p:spPr>
          <a:xfrm>
            <a:off x="793790" y="3954661"/>
            <a:ext cx="6279356" cy="932736"/>
          </a:xfrm>
          <a:prstGeom prst="roundRect">
            <a:avLst>
              <a:gd name="adj" fmla="val 3192"/>
            </a:avLst>
          </a:prstGeom>
          <a:solidFill>
            <a:srgbClr val="110745"/>
          </a:solidFill>
          <a:ln/>
        </p:spPr>
      </p:sp>
      <p:sp>
        <p:nvSpPr>
          <p:cNvPr id="5" name="Shape 3"/>
          <p:cNvSpPr/>
          <p:nvPr/>
        </p:nvSpPr>
        <p:spPr>
          <a:xfrm>
            <a:off x="783908" y="3954661"/>
            <a:ext cx="6299121" cy="932736"/>
          </a:xfrm>
          <a:prstGeom prst="roundRect">
            <a:avLst>
              <a:gd name="adj" fmla="val 3192"/>
            </a:avLst>
          </a:prstGeom>
          <a:solidFill>
            <a:srgbClr val="110745"/>
          </a:solidFill>
          <a:ln/>
        </p:spPr>
      </p:sp>
      <p:sp>
        <p:nvSpPr>
          <p:cNvPr id="6" name="Text 4"/>
          <p:cNvSpPr/>
          <p:nvPr/>
        </p:nvSpPr>
        <p:spPr>
          <a:xfrm>
            <a:off x="982266" y="4103489"/>
            <a:ext cx="5902404"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u.name, t.amount FROM transactions_log t JOIN users u ON t.nameOrig = u.name WHERE t.type = 'PAYMENT';</a:t>
            </a:r>
            <a:endParaRPr lang="en-US" sz="1550" dirty="0"/>
          </a:p>
        </p:txBody>
      </p:sp>
      <p:sp>
        <p:nvSpPr>
          <p:cNvPr id="7" name="Text 5"/>
          <p:cNvSpPr/>
          <p:nvPr/>
        </p:nvSpPr>
        <p:spPr>
          <a:xfrm>
            <a:off x="793790" y="511063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Combine transaction data with user information to enrich your analysis, for example, linking payments to specific users.</a:t>
            </a:r>
            <a:endParaRPr lang="en-US" sz="1550" dirty="0"/>
          </a:p>
        </p:txBody>
      </p:sp>
      <p:sp>
        <p:nvSpPr>
          <p:cNvPr id="8" name="Text 6"/>
          <p:cNvSpPr/>
          <p:nvPr/>
        </p:nvSpPr>
        <p:spPr>
          <a:xfrm>
            <a:off x="7564874" y="3421261"/>
            <a:ext cx="2490549"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14. Negative Balances</a:t>
            </a:r>
            <a:endParaRPr lang="en-US" sz="1950" dirty="0"/>
          </a:p>
        </p:txBody>
      </p:sp>
      <p:sp>
        <p:nvSpPr>
          <p:cNvPr id="9" name="Shape 7"/>
          <p:cNvSpPr/>
          <p:nvPr/>
        </p:nvSpPr>
        <p:spPr>
          <a:xfrm>
            <a:off x="7564874" y="3954661"/>
            <a:ext cx="6279356" cy="615196"/>
          </a:xfrm>
          <a:prstGeom prst="roundRect">
            <a:avLst>
              <a:gd name="adj" fmla="val 4839"/>
            </a:avLst>
          </a:prstGeom>
          <a:solidFill>
            <a:srgbClr val="110745"/>
          </a:solidFill>
          <a:ln/>
        </p:spPr>
      </p:sp>
      <p:sp>
        <p:nvSpPr>
          <p:cNvPr id="10" name="Shape 8"/>
          <p:cNvSpPr/>
          <p:nvPr/>
        </p:nvSpPr>
        <p:spPr>
          <a:xfrm>
            <a:off x="7554992" y="3954661"/>
            <a:ext cx="6299121" cy="615196"/>
          </a:xfrm>
          <a:prstGeom prst="roundRect">
            <a:avLst>
              <a:gd name="adj" fmla="val 4839"/>
            </a:avLst>
          </a:prstGeom>
          <a:solidFill>
            <a:srgbClr val="110745"/>
          </a:solidFill>
          <a:ln/>
        </p:spPr>
      </p:sp>
      <p:sp>
        <p:nvSpPr>
          <p:cNvPr id="11" name="Text 9"/>
          <p:cNvSpPr/>
          <p:nvPr/>
        </p:nvSpPr>
        <p:spPr>
          <a:xfrm>
            <a:off x="7753350" y="4103489"/>
            <a:ext cx="5902404"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highlight>
                  <a:srgbClr val="110745"/>
                </a:highlight>
                <a:latin typeface="Consolas" pitchFamily="34" charset="0"/>
                <a:ea typeface="Consolas" pitchFamily="34" charset="-122"/>
                <a:cs typeface="Consolas" pitchFamily="34" charset="-120"/>
              </a:rPr>
              <a:t>SELECT * FROM transactions_log WHERE newbalanceOrig &lt; 0;</a:t>
            </a:r>
            <a:endParaRPr lang="en-US" sz="1550" dirty="0"/>
          </a:p>
        </p:txBody>
      </p:sp>
      <p:sp>
        <p:nvSpPr>
          <p:cNvPr id="12" name="Text 10"/>
          <p:cNvSpPr/>
          <p:nvPr/>
        </p:nvSpPr>
        <p:spPr>
          <a:xfrm>
            <a:off x="7564874" y="4793099"/>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Identify transactions that result in a negative balance, crucial for financial integrity checks.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2025-06-25T15:46:12Z</dcterms:created>
  <dcterms:modified xsi:type="dcterms:W3CDTF">2025-06-25T15:46:12Z</dcterms:modified>
</cp:coreProperties>
</file>